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E160-2FCA-4AD9-B2BA-54FB11239145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2B4F1-5258-4A9B-B21D-4283811ED2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04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9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1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5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3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8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5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4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76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5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223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96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30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34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07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54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91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23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51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54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14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A5CB-0120-4164-AC8C-D5EF58265354}" type="datetimeFigureOut">
              <a:rPr lang="en-IN" smtClean="0"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0431-AAE1-4951-9B18-2D5A87D678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50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" y="182880"/>
            <a:ext cx="1148715" cy="108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845" y="182880"/>
            <a:ext cx="9701530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Dr.SNS</a:t>
            </a:r>
            <a:r>
              <a:rPr lang="en-US" sz="2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RAJALAKSHMI COLLEGE OF ARTS AND SCIENCE</a:t>
            </a:r>
            <a: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(AUTONOMOUS)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COIMBATORE-641049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Accredited by NAAC(Cycle III) with “A+” Grade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Recognised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by UGC, Approved by AICTE, New Delhi and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Affiliated to </a:t>
            </a: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Bharathiar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University, Coimbatore.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lang="en-US" sz="18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620" y="2570480"/>
            <a:ext cx="9144000" cy="431800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DEPARTMENT OF COMPUTER SCIENCE</a:t>
            </a:r>
          </a:p>
        </p:txBody>
      </p:sp>
      <p:pic>
        <p:nvPicPr>
          <p:cNvPr id="7" name="Google Shape;169;p1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1001375" y="427990"/>
            <a:ext cx="97790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1642110" y="3370580"/>
            <a:ext cx="9359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21PCS101:Artificial </a:t>
            </a:r>
            <a:r>
              <a:rPr lang="en-IN" sz="24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Intelligence for Robotics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YEAR - </a:t>
            </a: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SEM</a:t>
            </a: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endParaRPr lang="en-US"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761037" y="5848821"/>
            <a:ext cx="4471993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  – </a:t>
            </a:r>
            <a:r>
              <a:rPr lang="en-IN" sz="2000" b="1" dirty="0" err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Subsumption</a:t>
            </a:r>
            <a:r>
              <a:rPr lang="en-IN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 Architecture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 </a:t>
            </a:r>
            <a:endParaRPr lang="en-US" sz="2000" b="1" dirty="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3420110" y="4486910"/>
            <a:ext cx="6071235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UNIT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2 </a:t>
            </a:r>
            <a:r>
              <a:rPr lang="en-US" sz="24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– </a:t>
            </a:r>
            <a:r>
              <a:rPr lang="en-IN" sz="2400" b="1" dirty="0" err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Subsumption</a:t>
            </a:r>
            <a:r>
              <a:rPr lang="en-IN" sz="24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 </a:t>
            </a:r>
            <a:r>
              <a:rPr lang="en-IN" sz="24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Architecture</a:t>
            </a:r>
            <a:endParaRPr lang="en-US" sz="2400" b="1" dirty="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162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the </a:t>
            </a:r>
            <a:r>
              <a:rPr lang="en-US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and even where it gets its name – have to do with 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and interaction of the processes in these layers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are as follows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layer with 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level has the highest priority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level has the ability to interrupt or override the commands from higher layers.</a:t>
            </a:r>
            <a:endParaRPr lang="en-IN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6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 of this type of organization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it keeps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 clear as to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events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faults, or commands take precedence over others, and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getting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stuck in an indecision loop.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type of robot may have different numbers of layers in their architecture. You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even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supervisory layer that controls a number of other robots and has goals for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team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 have had so far has been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for one of my self-driving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4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was originally described by Dr.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Rodney Brooks, a professor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MIT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who would later help found iRobot Corporation and invent the Baxter Robot.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Rodney was trying to develop analogues of insect brains in order to understand how to program intelligent robots.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concept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around for some time, and it has been adapted, reused, refined, and simplified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8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aspect to understand is that we want our robot to act on a series of goals.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simply reacting to each stimulus in total isolation, but is rather carrying out some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goal-oriented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may be to pick up a toy, or navigate the room,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obstacles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paradigm we are creating has the user set goals for the robot and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carry those goals out, even if the goal is simply to move one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forward. 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41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aspect to understand is that we want our robot to act on a series of goals.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simply reacting to each stimulus in total isolation, but is rather carrying out some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goal-oriented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may be to pick up a toy, or navigate the room,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obstacles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paradigm we are creating has the user set goals for the robot and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carry those goals out, even if the goal is simply to move one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forward. 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4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begins when the robot has to keep more than one goal in mind at a time.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arbitrate between different goals, to determine which 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precedence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is found in the following diagram: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8677" y="2805598"/>
            <a:ext cx="4998230" cy="336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4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robot's decision-making systems into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layers.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layer has a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level of  responsibility and operates on a different time scale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levels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what we might call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robot's autonomic nervous system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it contains the robot's internal health-keeping and  monitoring functions.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processes run very fast –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times a second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so, and only deal with what is inside the robot.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would include reading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internal sensors, checking battery levels, and reading and responding to heartbeat messages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I've labeled this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take care of myself.</a:t>
            </a:r>
          </a:p>
          <a:p>
            <a:pPr marL="0" indent="0">
              <a:lnSpc>
                <a:spcPct val="200000"/>
              </a:lnSpc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8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level handles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tasks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driving around, or looking for toys. </a:t>
            </a:r>
          </a:p>
          <a:p>
            <a:pPr algn="just">
              <a:lnSpc>
                <a:spcPct val="20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tasks are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term and deal with what the sensors can see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period for decisions is in the second range, so these tasks might have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or two hertz update rates, but slower than the internal checks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call this level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task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you might call it drive the vehicle or operate the payload.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9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and top level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section devoted to </a:t>
            </a:r>
            <a:r>
              <a:rPr lang="en-US" sz="2400" b="0" i="1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completing the mission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deals with the </a:t>
            </a:r>
            <a:r>
              <a:rPr lang="en-US" sz="24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purpose of the robot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level has the overall state machine for finding toys, picking them up, and then putting them away, which is the mission of this robot. </a:t>
            </a:r>
          </a:p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level also deals with </a:t>
            </a:r>
            <a:r>
              <a:rPr lang="en-US" sz="24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humans and responding to commands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top level works on tasks that </a:t>
            </a:r>
            <a:r>
              <a:rPr lang="en-US" sz="24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minutes, or even hours, to complete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5" y="365125"/>
            <a:ext cx="9280477" cy="96393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oogle Shape;169;p1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14990" y="365125"/>
            <a:ext cx="132334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" y="251460"/>
            <a:ext cx="1236345" cy="11703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 November 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0590" y="6356350"/>
            <a:ext cx="7967345" cy="365125"/>
          </a:xfrm>
        </p:spPr>
        <p:txBody>
          <a:bodyPr/>
          <a:lstStyle/>
          <a:p>
            <a:r>
              <a:rPr lang="en-US" dirty="0">
                <a:solidFill>
                  <a:srgbClr val="44546A"/>
                </a:solidFill>
              </a:rPr>
              <a:t>SNS DESIGN THINKERS/ </a:t>
            </a:r>
            <a:r>
              <a:rPr lang="en-US" dirty="0" err="1">
                <a:solidFill>
                  <a:srgbClr val="44546A"/>
                </a:solidFill>
              </a:rPr>
              <a:t>Dr.SNSRCAS</a:t>
            </a:r>
            <a:r>
              <a:rPr lang="en-US" dirty="0">
                <a:solidFill>
                  <a:srgbClr val="44546A"/>
                </a:solidFill>
              </a:rPr>
              <a:t> / CS / </a:t>
            </a:r>
            <a:r>
              <a:rPr lang="en-IN" dirty="0">
                <a:solidFill>
                  <a:srgbClr val="44546A"/>
                </a:solidFill>
                <a:sym typeface="Cambria" panose="02040503050406030204"/>
              </a:rPr>
              <a:t>16UCS501: Artificial Intelligence and Expert System</a:t>
            </a:r>
            <a:r>
              <a:rPr lang="en-US" dirty="0">
                <a:solidFill>
                  <a:srgbClr val="44546A"/>
                </a:solidFill>
              </a:rPr>
              <a:t>/UNIT-1/ R.LAVANYA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58024" y="1165225"/>
            <a:ext cx="10380800" cy="48285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the </a:t>
            </a:r>
            <a:r>
              <a:rPr lang="en-US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subsumption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and even where it gets its name – have to do with the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and interaction of the processes in these layers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are as follows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layer can only talk to the layers next to it.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top layer talks only to the middle layer, and the bottom layer also talks only to the middle layer.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middle layer can communicate with either.</a:t>
            </a:r>
            <a:endParaRPr lang="en-IN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7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6"/>
    </mc:Choice>
    <mc:Fallback>
      <p:transition spd="slow" advTm="3161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1067</Words>
  <Application>Microsoft Office PowerPoint</Application>
  <PresentationFormat>Widescreen</PresentationFormat>
  <Paragraphs>82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Office Theme</vt:lpstr>
      <vt:lpstr>Dr.SNS RAJALAKSHMI COLLEGE OF ARTS AND SCIENCE (AUTONOMOUS) COIMBATORE-641049 Accredited by NAAC(Cycle III) with “A+” Grade Recognised by UGC, Approved by AICTE, New Delhi and Affiliated to Bharathiar University, Coimbatore. </vt:lpstr>
      <vt:lpstr>Subsumption Architecture</vt:lpstr>
      <vt:lpstr>Subsumption Architecture</vt:lpstr>
      <vt:lpstr>Subsumption Architecture</vt:lpstr>
      <vt:lpstr>Subsumption Architecture</vt:lpstr>
      <vt:lpstr>Subsumption Architecture</vt:lpstr>
      <vt:lpstr>Subsumption Architecture</vt:lpstr>
      <vt:lpstr>Subsumption Architecture</vt:lpstr>
      <vt:lpstr>Subsumption Architecture</vt:lpstr>
      <vt:lpstr>Subsumption Architecture</vt:lpstr>
      <vt:lpstr>Subsumption Architecture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COIMBATORE-641049 Accredited by NAAC(Cycle III) with “A+” Grade Recognised by UGC, Approved by AICTE, New Delhi and Affiliated to Bharathiar University, Coimbatore. </dc:title>
  <dc:creator>Microsoft account</dc:creator>
  <cp:lastModifiedBy>Microsoft account</cp:lastModifiedBy>
  <cp:revision>14</cp:revision>
  <dcterms:created xsi:type="dcterms:W3CDTF">2022-11-01T14:55:17Z</dcterms:created>
  <dcterms:modified xsi:type="dcterms:W3CDTF">2022-11-01T15:23:55Z</dcterms:modified>
</cp:coreProperties>
</file>